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2" r:id="rId4"/>
  </p:sldMasterIdLst>
  <p:notesMasterIdLst>
    <p:notesMasterId r:id="rId17"/>
  </p:notesMasterIdLst>
  <p:sldIdLst>
    <p:sldId id="1875" r:id="rId5"/>
    <p:sldId id="1858" r:id="rId6"/>
    <p:sldId id="1873" r:id="rId7"/>
    <p:sldId id="1869" r:id="rId8"/>
    <p:sldId id="1862" r:id="rId9"/>
    <p:sldId id="1861" r:id="rId10"/>
    <p:sldId id="1871" r:id="rId11"/>
    <p:sldId id="1866" r:id="rId12"/>
    <p:sldId id="1870" r:id="rId13"/>
    <p:sldId id="1863" r:id="rId14"/>
    <p:sldId id="1872" r:id="rId15"/>
    <p:sldId id="1865" r:id="rId16"/>
  </p:sldIdLst>
  <p:sldSz cx="12192000" cy="6858000"/>
  <p:notesSz cx="6808788" cy="99409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face" id="{3EF1F56A-8102-4ADB-99D2-BEA25927122D}">
          <p14:sldIdLst>
            <p14:sldId id="1875"/>
            <p14:sldId id="1858"/>
            <p14:sldId id="1873"/>
            <p14:sldId id="1869"/>
            <p14:sldId id="1862"/>
            <p14:sldId id="1861"/>
            <p14:sldId id="1871"/>
            <p14:sldId id="1866"/>
            <p14:sldId id="1870"/>
            <p14:sldId id="1863"/>
            <p14:sldId id="1872"/>
            <p14:sldId id="18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DONGO, Wycliffe Onyango" initials="OWO" lastIdx="1" clrIdx="0"/>
  <p:cmAuthor id="2" name="DEGAIL CHABRAT, Marie Amélie" initials="DCMA" lastIdx="4" clrIdx="1"/>
  <p:cmAuthor id="3" name="BATRA, Neale Spencer" initials="BNS" lastIdx="3" clrIdx="2"/>
  <p:cmAuthor id="4" name="KIM, Sooyoung" initials="KS" lastIdx="1" clrIdx="3">
    <p:extLst>
      <p:ext uri="{19B8F6BF-5375-455C-9EA6-DF929625EA0E}">
        <p15:presenceInfo xmlns:p15="http://schemas.microsoft.com/office/powerpoint/2012/main" userId="S-1-5-21-1446143339-2250552318-1255726049-240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208" y="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%20Drive\2020\COVID%20in%20Humanitarian%20settings\Deep%20dive%20sli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[Deep dive slides.xlsx]Sheet2!PivotTable3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Health Clusters by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Sheet2!$A$4:$A$9</c:f>
              <c:strCache>
                <c:ptCount val="5"/>
                <c:pt idx="0">
                  <c:v>AFRO</c:v>
                </c:pt>
                <c:pt idx="1">
                  <c:v>EMRO</c:v>
                </c:pt>
                <c:pt idx="2">
                  <c:v>EURO</c:v>
                </c:pt>
                <c:pt idx="3">
                  <c:v>PAHO</c:v>
                </c:pt>
                <c:pt idx="4">
                  <c:v>SEARO</c:v>
                </c:pt>
              </c:strCache>
            </c:strRef>
          </c:cat>
          <c:val>
            <c:numRef>
              <c:f>Sheet2!$B$4:$B$9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7-4387-9DE9-B862DF5CD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0918568"/>
        <c:axId val="580916600"/>
      </c:barChart>
      <c:catAx>
        <c:axId val="580918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16600"/>
        <c:crosses val="autoZero"/>
        <c:auto val="1"/>
        <c:lblAlgn val="ctr"/>
        <c:lblOffset val="100"/>
        <c:noMultiLvlLbl val="0"/>
      </c:catAx>
      <c:valAx>
        <c:axId val="58091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1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[Deep dive slides.xlsx]Sheet4!PivotTable1</c:name>
    <c:fmtId val="2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COVID-19</a:t>
            </a:r>
            <a:r>
              <a:rPr lang="en-US" baseline="0"/>
              <a:t> cases reported</a:t>
            </a:r>
            <a:r>
              <a:rPr lang="en-US"/>
              <a:t> from humanitarian sites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Sheet4!$A$4:$A$11</c:f>
              <c:strCache>
                <c:ptCount val="7"/>
                <c:pt idx="0">
                  <c:v>NW/NE Syria</c:v>
                </c:pt>
                <c:pt idx="1">
                  <c:v>Bangladesh,Cox's Bazaar</c:v>
                </c:pt>
                <c:pt idx="2">
                  <c:v>Burkina Faso</c:v>
                </c:pt>
                <c:pt idx="3">
                  <c:v>Cameroon</c:v>
                </c:pt>
                <c:pt idx="4">
                  <c:v>Mozambique</c:v>
                </c:pt>
                <c:pt idx="5">
                  <c:v>Nigeria</c:v>
                </c:pt>
                <c:pt idx="6">
                  <c:v>Ukriane</c:v>
                </c:pt>
              </c:strCache>
            </c:strRef>
          </c:cat>
          <c:val>
            <c:numRef>
              <c:f>Sheet4!$B$4:$B$11</c:f>
              <c:numCache>
                <c:formatCode>General</c:formatCode>
                <c:ptCount val="7"/>
                <c:pt idx="0">
                  <c:v>19</c:v>
                </c:pt>
                <c:pt idx="1">
                  <c:v>26</c:v>
                </c:pt>
                <c:pt idx="2">
                  <c:v>38</c:v>
                </c:pt>
                <c:pt idx="3">
                  <c:v>107</c:v>
                </c:pt>
                <c:pt idx="4">
                  <c:v>138</c:v>
                </c:pt>
                <c:pt idx="5">
                  <c:v>250</c:v>
                </c:pt>
                <c:pt idx="6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E-429E-B5E9-8CCAE6F3F7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6527520"/>
        <c:axId val="466523912"/>
      </c:barChart>
      <c:catAx>
        <c:axId val="46652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523912"/>
        <c:crosses val="autoZero"/>
        <c:auto val="1"/>
        <c:lblAlgn val="ctr"/>
        <c:lblOffset val="100"/>
        <c:noMultiLvlLbl val="0"/>
      </c:catAx>
      <c:valAx>
        <c:axId val="466523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52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[Deep dive slides.xlsx]Sheet5!PivotTable6</c:name>
    <c:fmtId val="24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2739282531388861E-2"/>
          <c:y val="5.8447488584474884E-2"/>
          <c:w val="0.78192378952817621"/>
          <c:h val="0.65498666091396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 Confirmed cases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Sheet5!$A$4:$A$28</c:f>
              <c:strCache>
                <c:ptCount val="24"/>
                <c:pt idx="0">
                  <c:v>Colombia</c:v>
                </c:pt>
                <c:pt idx="1">
                  <c:v>Ukriane</c:v>
                </c:pt>
                <c:pt idx="2">
                  <c:v>Afghanistan</c:v>
                </c:pt>
                <c:pt idx="3">
                  <c:v>Nigeria</c:v>
                </c:pt>
                <c:pt idx="4">
                  <c:v>Iraq</c:v>
                </c:pt>
                <c:pt idx="5">
                  <c:v>Cameroon</c:v>
                </c:pt>
                <c:pt idx="6">
                  <c:v>Sudan</c:v>
                </c:pt>
                <c:pt idx="7">
                  <c:v>DRC</c:v>
                </c:pt>
                <c:pt idx="8">
                  <c:v>Somalia</c:v>
                </c:pt>
                <c:pt idx="9">
                  <c:v>Venezuela</c:v>
                </c:pt>
                <c:pt idx="10">
                  <c:v>Mali </c:v>
                </c:pt>
                <c:pt idx="11">
                  <c:v>Niger</c:v>
                </c:pt>
                <c:pt idx="12">
                  <c:v>Burkina Faso</c:v>
                </c:pt>
                <c:pt idx="13">
                  <c:v>South sudan</c:v>
                </c:pt>
                <c:pt idx="14">
                  <c:v>Ethiopia</c:v>
                </c:pt>
                <c:pt idx="15">
                  <c:v>Chad</c:v>
                </c:pt>
                <c:pt idx="16">
                  <c:v>CAR</c:v>
                </c:pt>
                <c:pt idx="17">
                  <c:v>oPt</c:v>
                </c:pt>
                <c:pt idx="18">
                  <c:v>Yemen</c:v>
                </c:pt>
                <c:pt idx="19">
                  <c:v>Mozambique</c:v>
                </c:pt>
                <c:pt idx="20">
                  <c:v>Myanmar</c:v>
                </c:pt>
                <c:pt idx="21">
                  <c:v>Syria Damascus</c:v>
                </c:pt>
                <c:pt idx="22">
                  <c:v>Libya</c:v>
                </c:pt>
                <c:pt idx="23">
                  <c:v>Burundi</c:v>
                </c:pt>
              </c:strCache>
            </c:strRef>
          </c:cat>
          <c:val>
            <c:numRef>
              <c:f>Sheet5!$B$4:$B$28</c:f>
              <c:numCache>
                <c:formatCode>General</c:formatCode>
                <c:ptCount val="24"/>
                <c:pt idx="0">
                  <c:v>21981</c:v>
                </c:pt>
                <c:pt idx="1">
                  <c:v>21905</c:v>
                </c:pt>
                <c:pt idx="2">
                  <c:v>12379</c:v>
                </c:pt>
                <c:pt idx="3">
                  <c:v>8344</c:v>
                </c:pt>
                <c:pt idx="4">
                  <c:v>4848</c:v>
                </c:pt>
                <c:pt idx="5">
                  <c:v>4400</c:v>
                </c:pt>
                <c:pt idx="6">
                  <c:v>4146</c:v>
                </c:pt>
                <c:pt idx="7">
                  <c:v>2402</c:v>
                </c:pt>
                <c:pt idx="8">
                  <c:v>1711</c:v>
                </c:pt>
                <c:pt idx="9">
                  <c:v>1171</c:v>
                </c:pt>
                <c:pt idx="10">
                  <c:v>1059</c:v>
                </c:pt>
                <c:pt idx="11">
                  <c:v>952</c:v>
                </c:pt>
                <c:pt idx="12">
                  <c:v>845</c:v>
                </c:pt>
                <c:pt idx="13">
                  <c:v>806</c:v>
                </c:pt>
                <c:pt idx="14">
                  <c:v>701</c:v>
                </c:pt>
                <c:pt idx="15">
                  <c:v>700</c:v>
                </c:pt>
                <c:pt idx="16">
                  <c:v>652</c:v>
                </c:pt>
                <c:pt idx="17">
                  <c:v>602</c:v>
                </c:pt>
                <c:pt idx="18">
                  <c:v>253</c:v>
                </c:pt>
                <c:pt idx="19">
                  <c:v>213</c:v>
                </c:pt>
                <c:pt idx="20">
                  <c:v>206</c:v>
                </c:pt>
                <c:pt idx="21">
                  <c:v>121</c:v>
                </c:pt>
                <c:pt idx="22">
                  <c:v>77</c:v>
                </c:pt>
                <c:pt idx="2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0-43F0-B49C-A6DA9FBB58C6}"/>
            </c:ext>
          </c:extLst>
        </c:ser>
        <c:ser>
          <c:idx val="1"/>
          <c:order val="1"/>
          <c:tx>
            <c:strRef>
              <c:f>Sheet5!$C$3</c:f>
              <c:strCache>
                <c:ptCount val="1"/>
                <c:pt idx="0">
                  <c:v>Confirmed Deaths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Sheet5!$A$4:$A$28</c:f>
              <c:strCache>
                <c:ptCount val="24"/>
                <c:pt idx="0">
                  <c:v>Colombia</c:v>
                </c:pt>
                <c:pt idx="1">
                  <c:v>Ukriane</c:v>
                </c:pt>
                <c:pt idx="2">
                  <c:v>Afghanistan</c:v>
                </c:pt>
                <c:pt idx="3">
                  <c:v>Nigeria</c:v>
                </c:pt>
                <c:pt idx="4">
                  <c:v>Iraq</c:v>
                </c:pt>
                <c:pt idx="5">
                  <c:v>Cameroon</c:v>
                </c:pt>
                <c:pt idx="6">
                  <c:v>Sudan</c:v>
                </c:pt>
                <c:pt idx="7">
                  <c:v>DRC</c:v>
                </c:pt>
                <c:pt idx="8">
                  <c:v>Somalia</c:v>
                </c:pt>
                <c:pt idx="9">
                  <c:v>Venezuela</c:v>
                </c:pt>
                <c:pt idx="10">
                  <c:v>Mali </c:v>
                </c:pt>
                <c:pt idx="11">
                  <c:v>Niger</c:v>
                </c:pt>
                <c:pt idx="12">
                  <c:v>Burkina Faso</c:v>
                </c:pt>
                <c:pt idx="13">
                  <c:v>South sudan</c:v>
                </c:pt>
                <c:pt idx="14">
                  <c:v>Ethiopia</c:v>
                </c:pt>
                <c:pt idx="15">
                  <c:v>Chad</c:v>
                </c:pt>
                <c:pt idx="16">
                  <c:v>CAR</c:v>
                </c:pt>
                <c:pt idx="17">
                  <c:v>oPt</c:v>
                </c:pt>
                <c:pt idx="18">
                  <c:v>Yemen</c:v>
                </c:pt>
                <c:pt idx="19">
                  <c:v>Mozambique</c:v>
                </c:pt>
                <c:pt idx="20">
                  <c:v>Myanmar</c:v>
                </c:pt>
                <c:pt idx="21">
                  <c:v>Syria Damascus</c:v>
                </c:pt>
                <c:pt idx="22">
                  <c:v>Libya</c:v>
                </c:pt>
                <c:pt idx="23">
                  <c:v>Burundi</c:v>
                </c:pt>
              </c:strCache>
            </c:strRef>
          </c:cat>
          <c:val>
            <c:numRef>
              <c:f>Sheet5!$C$4:$C$28</c:f>
              <c:numCache>
                <c:formatCode>General</c:formatCode>
                <c:ptCount val="24"/>
                <c:pt idx="0">
                  <c:v>750</c:v>
                </c:pt>
                <c:pt idx="1">
                  <c:v>658</c:v>
                </c:pt>
                <c:pt idx="2">
                  <c:v>226</c:v>
                </c:pt>
                <c:pt idx="3">
                  <c:v>249</c:v>
                </c:pt>
                <c:pt idx="4">
                  <c:v>169</c:v>
                </c:pt>
                <c:pt idx="5">
                  <c:v>1</c:v>
                </c:pt>
                <c:pt idx="6">
                  <c:v>184</c:v>
                </c:pt>
                <c:pt idx="7">
                  <c:v>67</c:v>
                </c:pt>
                <c:pt idx="8">
                  <c:v>67</c:v>
                </c:pt>
                <c:pt idx="9">
                  <c:v>10</c:v>
                </c:pt>
                <c:pt idx="10">
                  <c:v>67</c:v>
                </c:pt>
                <c:pt idx="11">
                  <c:v>63</c:v>
                </c:pt>
                <c:pt idx="12">
                  <c:v>53</c:v>
                </c:pt>
                <c:pt idx="13">
                  <c:v>8</c:v>
                </c:pt>
                <c:pt idx="14">
                  <c:v>6</c:v>
                </c:pt>
                <c:pt idx="15">
                  <c:v>62</c:v>
                </c:pt>
                <c:pt idx="16">
                  <c:v>1</c:v>
                </c:pt>
                <c:pt idx="17">
                  <c:v>61</c:v>
                </c:pt>
                <c:pt idx="18">
                  <c:v>50</c:v>
                </c:pt>
                <c:pt idx="19">
                  <c:v>1</c:v>
                </c:pt>
                <c:pt idx="20">
                  <c:v>6</c:v>
                </c:pt>
                <c:pt idx="21">
                  <c:v>4</c:v>
                </c:pt>
                <c:pt idx="22">
                  <c:v>3</c:v>
                </c:pt>
                <c:pt idx="2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0-43F0-B49C-A6DA9FBB5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5520984"/>
        <c:axId val="585523608"/>
      </c:barChart>
      <c:catAx>
        <c:axId val="58552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523608"/>
        <c:crosses val="autoZero"/>
        <c:auto val="1"/>
        <c:lblAlgn val="ctr"/>
        <c:lblOffset val="100"/>
        <c:noMultiLvlLbl val="0"/>
      </c:catAx>
      <c:valAx>
        <c:axId val="585523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5209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8521781131525223"/>
          <c:y val="0.73325102304194711"/>
          <c:w val="9.7421077573636633E-2"/>
          <c:h val="9.4704265147549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Surveillance!$D$40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6362140837871711E-4"/>
                  <c:y val="2.71498339477675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8F-476C-8DB9-FD72633EC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Surveillance!$D$41</c:f>
              <c:numCache>
                <c:formatCode>0%</c:formatCode>
                <c:ptCount val="1"/>
                <c:pt idx="0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F-476C-8DB9-FD72633ECBEA}"/>
            </c:ext>
          </c:extLst>
        </c:ser>
        <c:ser>
          <c:idx val="1"/>
          <c:order val="1"/>
          <c:tx>
            <c:strRef>
              <c:f>Surveillance!$E$40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121A2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3508311461068642E-4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8F-476C-8DB9-FD72633EC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Surveillance!$E$41</c:f>
              <c:numCache>
                <c:formatCode>0%</c:formatCode>
                <c:ptCount val="1"/>
                <c:pt idx="0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8F-476C-8DB9-FD72633ECBEA}"/>
            </c:ext>
          </c:extLst>
        </c:ser>
        <c:ser>
          <c:idx val="2"/>
          <c:order val="2"/>
          <c:tx>
            <c:strRef>
              <c:f>Surveillance!$F$40</c:f>
              <c:strCache>
                <c:ptCount val="1"/>
                <c:pt idx="0">
                  <c:v>Plans in place</c:v>
                </c:pt>
              </c:strCache>
            </c:strRef>
          </c:tx>
          <c:spPr>
            <a:solidFill>
              <a:srgbClr val="20578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Surveillance!$F$41</c:f>
              <c:numCache>
                <c:formatCode>0%</c:formatCode>
                <c:ptCount val="1"/>
                <c:pt idx="0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8F-476C-8DB9-FD72633ECBEA}"/>
            </c:ext>
          </c:extLst>
        </c:ser>
        <c:ser>
          <c:idx val="3"/>
          <c:order val="3"/>
          <c:tx>
            <c:strRef>
              <c:f>Surveillance!$G$40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9FE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Surveillance!$G$41</c:f>
              <c:numCache>
                <c:formatCode>0%</c:formatCode>
                <c:ptCount val="1"/>
                <c:pt idx="0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8F-476C-8DB9-FD72633ECB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202176656"/>
        <c:axId val="919417344"/>
      </c:barChart>
      <c:catAx>
        <c:axId val="1202176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9417344"/>
        <c:crosses val="autoZero"/>
        <c:auto val="1"/>
        <c:lblAlgn val="ctr"/>
        <c:lblOffset val="100"/>
        <c:noMultiLvlLbl val="0"/>
      </c:catAx>
      <c:valAx>
        <c:axId val="919417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0217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Surveillance!$D$40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20472440944882E-3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37-4BA4-8D74-0C98C9DCA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Surveillance!$D$42</c:f>
              <c:numCache>
                <c:formatCode>0%</c:formatCode>
                <c:ptCount val="1"/>
                <c:pt idx="0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7-4BA4-8D74-0C98C9DCA7F9}"/>
            </c:ext>
          </c:extLst>
        </c:ser>
        <c:ser>
          <c:idx val="1"/>
          <c:order val="1"/>
          <c:tx>
            <c:strRef>
              <c:f>Surveillance!$E$40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121A2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3508311461068642E-4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37-4BA4-8D74-0C98C9DCA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Surveillance!$E$42</c:f>
              <c:numCache>
                <c:formatCode>0%</c:formatCode>
                <c:ptCount val="1"/>
                <c:pt idx="0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37-4BA4-8D74-0C98C9DCA7F9}"/>
            </c:ext>
          </c:extLst>
        </c:ser>
        <c:ser>
          <c:idx val="2"/>
          <c:order val="2"/>
          <c:tx>
            <c:strRef>
              <c:f>Surveillance!$F$40</c:f>
              <c:strCache>
                <c:ptCount val="1"/>
                <c:pt idx="0">
                  <c:v>Plans in place</c:v>
                </c:pt>
              </c:strCache>
            </c:strRef>
          </c:tx>
          <c:spPr>
            <a:solidFill>
              <a:srgbClr val="20578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Surveillance!$F$42</c:f>
              <c:numCache>
                <c:formatCode>0%</c:formatCode>
                <c:ptCount val="1"/>
                <c:pt idx="0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37-4BA4-8D74-0C98C9DCA7F9}"/>
            </c:ext>
          </c:extLst>
        </c:ser>
        <c:ser>
          <c:idx val="3"/>
          <c:order val="3"/>
          <c:tx>
            <c:strRef>
              <c:f>Surveillance!$G$40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9FE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Surveillance!$G$42</c:f>
              <c:numCache>
                <c:formatCode>0%</c:formatCode>
                <c:ptCount val="1"/>
                <c:pt idx="0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37-4BA4-8D74-0C98C9DCA7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202176656"/>
        <c:axId val="919417344"/>
      </c:barChart>
      <c:catAx>
        <c:axId val="1202176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9417344"/>
        <c:crosses val="autoZero"/>
        <c:auto val="1"/>
        <c:lblAlgn val="ctr"/>
        <c:lblOffset val="100"/>
        <c:noMultiLvlLbl val="0"/>
      </c:catAx>
      <c:valAx>
        <c:axId val="919417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0217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Surveillance!$D$40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20472440944882E-3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62-4144-9F28-FDE4F8E2F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Surveillance!$D$43</c:f>
              <c:numCache>
                <c:formatCode>0%</c:formatCode>
                <c:ptCount val="1"/>
                <c:pt idx="0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2-4144-9F28-FDE4F8E2FB00}"/>
            </c:ext>
          </c:extLst>
        </c:ser>
        <c:ser>
          <c:idx val="1"/>
          <c:order val="1"/>
          <c:tx>
            <c:strRef>
              <c:f>Surveillance!$E$40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121A2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3508311461068642E-4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62-4144-9F28-FDE4F8E2F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Surveillance!$E$43</c:f>
              <c:numCache>
                <c:formatCode>0%</c:formatCode>
                <c:ptCount val="1"/>
                <c:pt idx="0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62-4144-9F28-FDE4F8E2FB00}"/>
            </c:ext>
          </c:extLst>
        </c:ser>
        <c:ser>
          <c:idx val="2"/>
          <c:order val="2"/>
          <c:tx>
            <c:strRef>
              <c:f>Surveillance!$F$40</c:f>
              <c:strCache>
                <c:ptCount val="1"/>
                <c:pt idx="0">
                  <c:v>Plans in place</c:v>
                </c:pt>
              </c:strCache>
            </c:strRef>
          </c:tx>
          <c:spPr>
            <a:solidFill>
              <a:srgbClr val="20578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Surveillance!$F$43</c:f>
              <c:numCache>
                <c:formatCode>0%</c:formatCode>
                <c:ptCount val="1"/>
                <c:pt idx="0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62-4144-9F28-FDE4F8E2FB00}"/>
            </c:ext>
          </c:extLst>
        </c:ser>
        <c:ser>
          <c:idx val="3"/>
          <c:order val="3"/>
          <c:tx>
            <c:strRef>
              <c:f>Surveillance!$G$40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9FE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Surveillance!$G$43</c:f>
              <c:numCache>
                <c:formatCode>0%</c:formatCode>
                <c:ptCount val="1"/>
                <c:pt idx="0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62-4144-9F28-FDE4F8E2FB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202176656"/>
        <c:axId val="919417344"/>
      </c:barChart>
      <c:catAx>
        <c:axId val="1202176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9417344"/>
        <c:crosses val="autoZero"/>
        <c:auto val="1"/>
        <c:lblAlgn val="ctr"/>
        <c:lblOffset val="100"/>
        <c:noMultiLvlLbl val="0"/>
      </c:catAx>
      <c:valAx>
        <c:axId val="919417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0217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F2-4D18-8188-E0999E51EE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F2-4D18-8188-E0999E51EE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FF2-4D18-8188-E0999E51EE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FF2-4D18-8188-E0999E51E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Sheet1!$D$5:$D$6</c:f>
              <c:strCache>
                <c:ptCount val="2"/>
                <c:pt idx="0">
                  <c:v>Bahraini</c:v>
                </c:pt>
                <c:pt idx="1">
                  <c:v>Migrants</c:v>
                </c:pt>
              </c:strCache>
            </c:strRef>
          </c:cat>
          <c:val>
            <c:numRef>
              <c:f>Sheet1!$E$5:$E$6</c:f>
              <c:numCache>
                <c:formatCode>General</c:formatCode>
                <c:ptCount val="2"/>
                <c:pt idx="0">
                  <c:v>631</c:v>
                </c:pt>
                <c:pt idx="1">
                  <c:v>1348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F2-4D18-8188-E0999E51EE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16976240969968E-2"/>
          <c:y val="0.14261204630640414"/>
          <c:w val="0.85708028496537825"/>
          <c:h val="0.600067857025407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Sheet1!$D$16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Sheet1!$C$17:$C$18</c:f>
              <c:strCache>
                <c:ptCount val="2"/>
                <c:pt idx="0">
                  <c:v>Bahraini</c:v>
                </c:pt>
                <c:pt idx="1">
                  <c:v>Migrants</c:v>
                </c:pt>
              </c:strCache>
            </c:strRef>
          </c:cat>
          <c:val>
            <c:numRef>
              <c:f>Sheet1!$D$17:$D$18</c:f>
              <c:numCache>
                <c:formatCode>General</c:formatCode>
                <c:ptCount val="2"/>
                <c:pt idx="0">
                  <c:v>315</c:v>
                </c:pt>
                <c:pt idx="1">
                  <c:v>1664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8-4FF2-AC47-45A91C997BCF}"/>
            </c:ext>
          </c:extLst>
        </c:ser>
        <c:ser>
          <c:idx val="1"/>
          <c:order val="1"/>
          <c:tx>
            <c:strRef>
              <c:f>Sheet1!$E$16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Sheet1!$C$17:$C$18</c:f>
              <c:strCache>
                <c:ptCount val="2"/>
                <c:pt idx="0">
                  <c:v>Bahraini</c:v>
                </c:pt>
                <c:pt idx="1">
                  <c:v>Migrants</c:v>
                </c:pt>
              </c:strCache>
            </c:strRef>
          </c:cat>
          <c:val>
            <c:numRef>
              <c:f>Sheet1!$E$17:$E$18</c:f>
              <c:numCache>
                <c:formatCode>General</c:formatCode>
                <c:ptCount val="2"/>
                <c:pt idx="0">
                  <c:v>316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8-4FF2-AC47-45A91C997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6078688"/>
        <c:axId val="2064534544"/>
      </c:barChart>
      <c:catAx>
        <c:axId val="2860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534544"/>
        <c:crosses val="autoZero"/>
        <c:auto val="1"/>
        <c:lblAlgn val="ctr"/>
        <c:lblOffset val="100"/>
        <c:noMultiLvlLbl val="0"/>
      </c:catAx>
      <c:valAx>
        <c:axId val="206453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78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BF75A40-944A-4C72-ACAE-20A8E6C00D66}" type="datetimeFigureOut">
              <a:rPr lang="fr-FR" altLang="en-US"/>
              <a:pPr/>
              <a:t>05/06/2020</a:t>
            </a:fld>
            <a:endParaRPr lang="fr-FR" alt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F84E6A9-2290-4A38-9FBA-6DCB53A8D1A5}" type="slidenum">
              <a:rPr lang="fr-FR" altLang="da-DK"/>
              <a:pPr/>
              <a:t>‹#›</a:t>
            </a:fld>
            <a:endParaRPr lang="fr-FR" altLang="da-DK" dirty="0"/>
          </a:p>
        </p:txBody>
      </p:sp>
    </p:spTree>
    <p:extLst>
      <p:ext uri="{BB962C8B-B14F-4D97-AF65-F5344CB8AC3E}">
        <p14:creationId xmlns:p14="http://schemas.microsoft.com/office/powerpoint/2010/main" val="1012455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pPr/>
              <a:t>2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363203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5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5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whit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 May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whit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 May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whit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 May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6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whit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 May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1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whit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 May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2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whit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 May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2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9008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268760"/>
            <a:ext cx="4011084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whit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 May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9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prstClr val="white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 May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9819" y="60212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27384"/>
            <a:ext cx="12192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3" y="6108272"/>
            <a:ext cx="2754284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cs typeface="+mn-cs"/>
              </a:rPr>
              <a:t>14 May 2020</a:t>
            </a:r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5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utbreak@who.i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D178-6D40-4D28-A86B-0E4662D0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 Humanitarian Settings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B58C1-10EF-4E67-AA8C-A16A0D37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70EE03-B7BD-4561-9C12-E7D8E9D71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318" y="1042503"/>
            <a:ext cx="5603682" cy="25769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Countries/settings with emergency-affected population and COVID-19 cases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Identified gaps in reporting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type of population should be covered? And why?</a:t>
            </a:r>
          </a:p>
          <a:p>
            <a:pPr marL="1371600" lvl="3" indent="0">
              <a:buNone/>
            </a:pPr>
            <a:r>
              <a:rPr lang="en-US" b="0" dirty="0"/>
              <a:t>IDPs, Refugees? Asylum seekers? Migrants? 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dirty="0"/>
              <a:t>How to improve regular reporting?</a:t>
            </a:r>
          </a:p>
          <a:p>
            <a:pPr marL="1371600" lvl="3" indent="0">
              <a:buNone/>
            </a:pPr>
            <a:endParaRPr lang="en-US" b="0" dirty="0"/>
          </a:p>
          <a:p>
            <a:pPr marL="1314450" lvl="3" indent="0">
              <a:buNone/>
            </a:pPr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E3F2E-0482-4DAB-9FDA-FC78F7301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2940"/>
            <a:ext cx="6416040" cy="49008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F8F719-64E5-43A1-A208-544AB7DD58FD}"/>
              </a:ext>
            </a:extLst>
          </p:cNvPr>
          <p:cNvSpPr/>
          <p:nvPr/>
        </p:nvSpPr>
        <p:spPr>
          <a:xfrm>
            <a:off x="9299961" y="4948910"/>
            <a:ext cx="2835965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Niluka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Wijekoon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Epidemiologist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HQ WHE/ HIM/FES</a:t>
            </a:r>
          </a:p>
        </p:txBody>
      </p:sp>
    </p:spTree>
    <p:extLst>
      <p:ext uri="{BB962C8B-B14F-4D97-AF65-F5344CB8AC3E}">
        <p14:creationId xmlns:p14="http://schemas.microsoft.com/office/powerpoint/2010/main" val="125695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0F05-B5F1-4E1E-BB20-8DBA29FC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Situation in humanitarian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D70C-1A5F-4C46-99AA-91850D79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6" y="1331640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Despite established mechanisms..</a:t>
            </a:r>
          </a:p>
          <a:p>
            <a:pPr lvl="1"/>
            <a:r>
              <a:rPr lang="en-US" dirty="0"/>
              <a:t>Difficulty in detection of cases due to remoteness, security, lack of robust early warning systems,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Unavailability of PCR testing –  testing capacity is low in most settings</a:t>
            </a:r>
          </a:p>
          <a:p>
            <a:pPr lvl="1"/>
            <a:r>
              <a:rPr lang="en-US" dirty="0"/>
              <a:t>Difficulties in maintaining containment measures </a:t>
            </a:r>
          </a:p>
          <a:p>
            <a:pPr lvl="2"/>
            <a:r>
              <a:rPr lang="en-US" dirty="0"/>
              <a:t>Overcrowding</a:t>
            </a:r>
          </a:p>
          <a:p>
            <a:pPr lvl="2"/>
            <a:r>
              <a:rPr lang="en-US" dirty="0"/>
              <a:t>Lack of water and sanitation for hand hygiene</a:t>
            </a:r>
          </a:p>
          <a:p>
            <a:pPr lvl="2"/>
            <a:r>
              <a:rPr lang="en-US" dirty="0"/>
              <a:t>Lack of isolation facilities, difficulty in isolating mild cases at home</a:t>
            </a:r>
          </a:p>
          <a:p>
            <a:pPr lvl="2"/>
            <a:r>
              <a:rPr lang="en-US" dirty="0"/>
              <a:t>Lack if quarantine facilities</a:t>
            </a:r>
          </a:p>
          <a:p>
            <a:pPr lvl="2"/>
            <a:r>
              <a:rPr lang="en-US" dirty="0"/>
              <a:t>Lack of cooperation in contact tracing </a:t>
            </a:r>
          </a:p>
          <a:p>
            <a:pPr lvl="1"/>
            <a:r>
              <a:rPr lang="en-US" dirty="0"/>
              <a:t>Lack of data on disease severity, outcomes in populations with SAM, HIV/AID, TB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Will lack of testing lead to missing cases on regular basis? thus lack of containment measures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 until it is too late..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425C-261D-41B0-8064-DF8A2861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27 May 2020</a:t>
            </a:r>
          </a:p>
        </p:txBody>
      </p:sp>
    </p:spTree>
    <p:extLst>
      <p:ext uri="{BB962C8B-B14F-4D97-AF65-F5344CB8AC3E}">
        <p14:creationId xmlns:p14="http://schemas.microsoft.com/office/powerpoint/2010/main" val="207837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6380-ECE9-4FCB-8621-4CE008B1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of COVID-19 among refugees, migrants 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00D939-7656-49FF-BDD2-D54A7763E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13" y="1251919"/>
            <a:ext cx="4084426" cy="446265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96448-CF5D-4404-9930-F53B0B69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8A576D-808F-490F-8539-233081E96694}"/>
              </a:ext>
            </a:extLst>
          </p:cNvPr>
          <p:cNvSpPr/>
          <p:nvPr/>
        </p:nvSpPr>
        <p:spPr>
          <a:xfrm>
            <a:off x="2778094" y="4906606"/>
            <a:ext cx="164327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0EDD5A-4E20-454F-BDF1-713FD8496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468932"/>
              </p:ext>
            </p:extLst>
          </p:nvPr>
        </p:nvGraphicFramePr>
        <p:xfrm>
          <a:off x="7371886" y="1643270"/>
          <a:ext cx="3724242" cy="19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3276A8-71BA-433D-BD33-4499D9347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56859"/>
              </p:ext>
            </p:extLst>
          </p:nvPr>
        </p:nvGraphicFramePr>
        <p:xfrm>
          <a:off x="7926101" y="3529054"/>
          <a:ext cx="4084426" cy="254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D81E8E5-E665-4F40-9604-F32602445B0A}"/>
              </a:ext>
            </a:extLst>
          </p:cNvPr>
          <p:cNvSpPr/>
          <p:nvPr/>
        </p:nvSpPr>
        <p:spPr>
          <a:xfrm>
            <a:off x="8358533" y="1184073"/>
            <a:ext cx="1994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COVID-19 cases in Bahrain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055B99-3EA3-43F9-A365-F911E5877713}"/>
              </a:ext>
            </a:extLst>
          </p:cNvPr>
          <p:cNvSpPr/>
          <p:nvPr/>
        </p:nvSpPr>
        <p:spPr>
          <a:xfrm>
            <a:off x="4607545" y="1904273"/>
            <a:ext cx="2946194" cy="36086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COVID-19 cases at </a:t>
            </a:r>
            <a:r>
              <a:rPr lang="en-US" b="1" dirty="0" err="1"/>
              <a:t>Dadaab</a:t>
            </a:r>
            <a:r>
              <a:rPr lang="en-US" b="1" dirty="0"/>
              <a:t> Refugee camp, Kenya</a:t>
            </a:r>
          </a:p>
          <a:p>
            <a:pPr algn="ctr"/>
            <a:r>
              <a:rPr lang="en-US" dirty="0"/>
              <a:t>Over 217,000 refugees and 320,000 host communities</a:t>
            </a:r>
          </a:p>
        </p:txBody>
      </p:sp>
    </p:spTree>
    <p:extLst>
      <p:ext uri="{BB962C8B-B14F-4D97-AF65-F5344CB8AC3E}">
        <p14:creationId xmlns:p14="http://schemas.microsoft.com/office/powerpoint/2010/main" val="35798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7460-C1B9-4C11-8D4C-220850E5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Situation in humanitarian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0910-34D8-4E21-B013-C3FD2235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0" y="1259632"/>
            <a:ext cx="11605839" cy="4731291"/>
          </a:xfrm>
        </p:spPr>
        <p:txBody>
          <a:bodyPr/>
          <a:lstStyle/>
          <a:p>
            <a:r>
              <a:rPr lang="en-US" dirty="0"/>
              <a:t>To avoid missing significant alerts/rumors from clusters, health partners, or community, WHO proposes COVID-19 alert reported directly to HQ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AB16F-A4C8-43F1-961C-FEF7D139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27 May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4F981-2743-4A42-BF74-891CEC4E1530}"/>
              </a:ext>
            </a:extLst>
          </p:cNvPr>
          <p:cNvSpPr/>
          <p:nvPr/>
        </p:nvSpPr>
        <p:spPr>
          <a:xfrm>
            <a:off x="3935894" y="3999147"/>
            <a:ext cx="3511825" cy="940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outbreak@who.int</a:t>
            </a:r>
            <a:r>
              <a:rPr lang="en-US" dirty="0"/>
              <a:t>  with </a:t>
            </a:r>
            <a:r>
              <a:rPr lang="en-US" dirty="0">
                <a:solidFill>
                  <a:srgbClr val="FF0000"/>
                </a:solidFill>
              </a:rPr>
              <a:t>HUMANITARIAN COVID ALERT </a:t>
            </a:r>
            <a:r>
              <a:rPr lang="en-US" dirty="0"/>
              <a:t>in the subject 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1B80A-F8D2-4EB3-96C3-A6EE1A52A68E}"/>
              </a:ext>
            </a:extLst>
          </p:cNvPr>
          <p:cNvSpPr/>
          <p:nvPr/>
        </p:nvSpPr>
        <p:spPr>
          <a:xfrm>
            <a:off x="466891" y="2443318"/>
            <a:ext cx="2385391" cy="723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27 Health clusters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A8E3E-3AAE-4739-A6CD-767D092ABC6D}"/>
              </a:ext>
            </a:extLst>
          </p:cNvPr>
          <p:cNvSpPr/>
          <p:nvPr/>
        </p:nvSpPr>
        <p:spPr>
          <a:xfrm>
            <a:off x="3415499" y="2437714"/>
            <a:ext cx="2385391" cy="723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Individual health partners (IMTT)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1520B-BEC2-400E-9F71-3158BE8A0FCE}"/>
              </a:ext>
            </a:extLst>
          </p:cNvPr>
          <p:cNvSpPr/>
          <p:nvPr/>
        </p:nvSpPr>
        <p:spPr>
          <a:xfrm>
            <a:off x="6255025" y="2437714"/>
            <a:ext cx="2385391" cy="723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WHO Regional offices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E10AF1-84EF-44B4-A459-ECA21F2C1DDF}"/>
              </a:ext>
            </a:extLst>
          </p:cNvPr>
          <p:cNvSpPr/>
          <p:nvPr/>
        </p:nvSpPr>
        <p:spPr>
          <a:xfrm>
            <a:off x="9054300" y="2402632"/>
            <a:ext cx="2385391" cy="723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Events detected during media monitoring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AFB120-2315-44D7-838E-A13CB48BA523}"/>
              </a:ext>
            </a:extLst>
          </p:cNvPr>
          <p:cNvCxnSpPr>
            <a:cxnSpLocks/>
          </p:cNvCxnSpPr>
          <p:nvPr/>
        </p:nvCxnSpPr>
        <p:spPr>
          <a:xfrm>
            <a:off x="2852282" y="3275280"/>
            <a:ext cx="460761" cy="41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4A8986-8FB3-40EB-A7BF-448D91C5BFCA}"/>
              </a:ext>
            </a:extLst>
          </p:cNvPr>
          <p:cNvCxnSpPr>
            <a:cxnSpLocks/>
          </p:cNvCxnSpPr>
          <p:nvPr/>
        </p:nvCxnSpPr>
        <p:spPr>
          <a:xfrm>
            <a:off x="5125030" y="3280761"/>
            <a:ext cx="0" cy="410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F6758-DCD3-4AF5-8C99-4D6817227C56}"/>
              </a:ext>
            </a:extLst>
          </p:cNvPr>
          <p:cNvCxnSpPr>
            <a:cxnSpLocks/>
          </p:cNvCxnSpPr>
          <p:nvPr/>
        </p:nvCxnSpPr>
        <p:spPr>
          <a:xfrm>
            <a:off x="6933952" y="3275280"/>
            <a:ext cx="0" cy="41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0E462F-6DAE-4ECF-B505-A83A6E200976}"/>
              </a:ext>
            </a:extLst>
          </p:cNvPr>
          <p:cNvCxnSpPr>
            <a:cxnSpLocks/>
          </p:cNvCxnSpPr>
          <p:nvPr/>
        </p:nvCxnSpPr>
        <p:spPr>
          <a:xfrm flipH="1">
            <a:off x="8229600" y="3173131"/>
            <a:ext cx="650710" cy="518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5821F4F-7B0A-4EDA-9889-D25802D744A3}"/>
              </a:ext>
            </a:extLst>
          </p:cNvPr>
          <p:cNvSpPr/>
          <p:nvPr/>
        </p:nvSpPr>
        <p:spPr>
          <a:xfrm>
            <a:off x="3935894" y="5369204"/>
            <a:ext cx="3511825" cy="621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Verification &amp; Action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15780F-D034-4511-B664-21ED55AAEE03}"/>
              </a:ext>
            </a:extLst>
          </p:cNvPr>
          <p:cNvCxnSpPr>
            <a:cxnSpLocks/>
          </p:cNvCxnSpPr>
          <p:nvPr/>
        </p:nvCxnSpPr>
        <p:spPr>
          <a:xfrm>
            <a:off x="5691806" y="4940052"/>
            <a:ext cx="0" cy="410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D24D2A7-5B3D-403A-B048-CFEED9944D0B}"/>
              </a:ext>
            </a:extLst>
          </p:cNvPr>
          <p:cNvSpPr/>
          <p:nvPr/>
        </p:nvSpPr>
        <p:spPr>
          <a:xfrm>
            <a:off x="9157252" y="3803373"/>
            <a:ext cx="2915470" cy="2187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This does not replace existing EWAR/HIS in place.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But provides a channel to raise alerts to gain due attention</a:t>
            </a:r>
          </a:p>
        </p:txBody>
      </p:sp>
    </p:spTree>
    <p:extLst>
      <p:ext uri="{BB962C8B-B14F-4D97-AF65-F5344CB8AC3E}">
        <p14:creationId xmlns:p14="http://schemas.microsoft.com/office/powerpoint/2010/main" val="297354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A96A-76D3-4B2F-8AD9-78A79499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398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COVID-19 in Humanitarian settings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1E6A8-EF5C-4852-AA60-78827687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4F08C-FBC2-4650-B173-F191E8824C0A}"/>
              </a:ext>
            </a:extLst>
          </p:cNvPr>
          <p:cNvSpPr txBox="1"/>
          <p:nvPr/>
        </p:nvSpPr>
        <p:spPr>
          <a:xfrm>
            <a:off x="292099" y="1391726"/>
            <a:ext cx="55786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</a:rPr>
              <a:t>Approximately 65M emergency-affected population, represented in 27 country health clusters across 4 regions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</a:rPr>
              <a:t>Most emergency-affected populations living in AFRO and EMRO regions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goe Condensed" panose="020B060604020002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goe Condensed" panose="020B0606040200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Segoe Condensed" panose="020B0606040200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>
              <a:latin typeface="Segoe Condensed" panose="020B0606040200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>
              <a:latin typeface="Segoe Condensed" panose="020B0606040200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>
              <a:latin typeface="Segoe Condensed" panose="020B0606040200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>
              <a:latin typeface="Segoe Condensed" panose="020B060604020002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>
              <a:latin typeface="Segoe Condensed" panose="020B0606040200020203" pitchFamily="34" charset="0"/>
            </a:endParaRPr>
          </a:p>
          <a:p>
            <a:pPr marL="457200" indent="-457200">
              <a:buFont typeface="Segoe Condensed" panose="020B0606040200020203" pitchFamily="34" charset="0"/>
              <a:buChar char="−"/>
              <a:defRPr/>
            </a:pPr>
            <a:endParaRPr lang="en-US" sz="1600" dirty="0">
              <a:latin typeface="Segoe Condensed" panose="020B0606040200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2411D-9096-43FE-BA9F-99919EAA8FDE}"/>
              </a:ext>
            </a:extLst>
          </p:cNvPr>
          <p:cNvSpPr txBox="1"/>
          <p:nvPr/>
        </p:nvSpPr>
        <p:spPr>
          <a:xfrm>
            <a:off x="5598543" y="1391726"/>
            <a:ext cx="630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dirty="0">
              <a:latin typeface="Segoe Condensed" panose="020B0606040200020203" pitchFamily="34" charset="0"/>
            </a:endParaRPr>
          </a:p>
          <a:p>
            <a:pPr lvl="1">
              <a:defRPr/>
            </a:pPr>
            <a:endParaRPr lang="en-US" dirty="0">
              <a:latin typeface="Segoe Condensed" panose="020B0606040200020203" pitchFamily="34" charset="0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7D71FFC-45B6-4FD4-9469-9BF8505B4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28283"/>
              </p:ext>
            </p:extLst>
          </p:nvPr>
        </p:nvGraphicFramePr>
        <p:xfrm>
          <a:off x="175592" y="3429000"/>
          <a:ext cx="4701193" cy="268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A2FA9FA-2D8B-44D4-A91F-7564108BCF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983" y="1170399"/>
            <a:ext cx="6202017" cy="48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85D9-FDA7-4130-A0DA-804E1117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 Humanitarian settings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2A9F6-4CC4-46BC-9650-1C57EA6A6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982" y="1166191"/>
            <a:ext cx="7726017" cy="48635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93DBA-658B-4D0E-9B51-7F3C5D5B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F8B79E-F0FD-4404-A54E-96DB260AB26D}"/>
              </a:ext>
            </a:extLst>
          </p:cNvPr>
          <p:cNvSpPr/>
          <p:nvPr/>
        </p:nvSpPr>
        <p:spPr>
          <a:xfrm>
            <a:off x="466891" y="1590262"/>
            <a:ext cx="3710608" cy="34588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Significant number of countries with health cluster are having COVID-19 community transmission.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Reliability of the assigned  transmission level of the remaining countries?? E.g. Yemen, Afghanistan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3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8DAD-A71B-4C84-9B75-3782A697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917038"/>
          </a:xfrm>
        </p:spPr>
        <p:txBody>
          <a:bodyPr/>
          <a:lstStyle/>
          <a:p>
            <a:r>
              <a:rPr lang="en-US" dirty="0"/>
              <a:t>COVID-19 in Humanitarian settings – </a:t>
            </a:r>
            <a:r>
              <a:rPr lang="en-US" sz="1800" i="1" dirty="0"/>
              <a:t>data as of 27 .05.2020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1D92-EDFD-4791-9E55-8FD59984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A3C5F8-F563-410B-B11E-3E953F90162E}"/>
              </a:ext>
            </a:extLst>
          </p:cNvPr>
          <p:cNvSpPr/>
          <p:nvPr/>
        </p:nvSpPr>
        <p:spPr>
          <a:xfrm>
            <a:off x="5035826" y="5072943"/>
            <a:ext cx="7100183" cy="9170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There is no regular reporting of cases and deaths from humanitarian sites in the regional dashboards.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A2520F-28F8-472C-A5EF-C231228CDA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613376"/>
              </p:ext>
            </p:extLst>
          </p:nvPr>
        </p:nvGraphicFramePr>
        <p:xfrm>
          <a:off x="6612835" y="1166018"/>
          <a:ext cx="55231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346958C-34B1-4A89-B16D-352EF02BC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231836"/>
              </p:ext>
            </p:extLst>
          </p:nvPr>
        </p:nvGraphicFramePr>
        <p:xfrm>
          <a:off x="-331304" y="131493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B76071-4DBF-44DE-B95B-A480519CA73B}"/>
              </a:ext>
            </a:extLst>
          </p:cNvPr>
          <p:cNvSpPr/>
          <p:nvPr/>
        </p:nvSpPr>
        <p:spPr>
          <a:xfrm>
            <a:off x="1550504" y="1314931"/>
            <a:ext cx="4943061" cy="3150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Covid-19 Cases and Deaths in countries with active clusters</a:t>
            </a:r>
          </a:p>
        </p:txBody>
      </p:sp>
    </p:spTree>
    <p:extLst>
      <p:ext uri="{BB962C8B-B14F-4D97-AF65-F5344CB8AC3E}">
        <p14:creationId xmlns:p14="http://schemas.microsoft.com/office/powerpoint/2010/main" val="17152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1FBB-7263-4999-8298-3CF9C607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Situation in humanitarian settings – GHC Survey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5932-5689-4A49-BDA5-7F90C837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622"/>
            <a:ext cx="10972800" cy="48665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Global Health Cluster Survey conducted 3-8 April 2020, n= 27 country health clusters;</a:t>
            </a:r>
          </a:p>
          <a:p>
            <a:r>
              <a:rPr lang="en-US" dirty="0"/>
              <a:t>Establishment of EWAR/Surveillance to detect COVID-19 cases: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Training on contact tracing: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Expansion of isolation capacities for COVID-19 suspected / confirmed cases: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E8D2E-EA4F-463B-A8ED-2C21B259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3307BA-9D8B-0A4A-ADBC-DF8F5BBB3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212258"/>
              </p:ext>
            </p:extLst>
          </p:nvPr>
        </p:nvGraphicFramePr>
        <p:xfrm>
          <a:off x="702365" y="2006434"/>
          <a:ext cx="6261100" cy="93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524E79-6AA5-AB4F-82DC-7D6DDC58A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873664"/>
              </p:ext>
            </p:extLst>
          </p:nvPr>
        </p:nvGraphicFramePr>
        <p:xfrm>
          <a:off x="663630" y="3373693"/>
          <a:ext cx="6299835" cy="104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3816D7-08A9-8742-AE69-55AE4A3B8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369247"/>
              </p:ext>
            </p:extLst>
          </p:nvPr>
        </p:nvGraphicFramePr>
        <p:xfrm>
          <a:off x="663630" y="4963279"/>
          <a:ext cx="6268720" cy="100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852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A0FE-284E-49CE-B1AD-E9B10C87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Situation in humanitarian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E294F-93CA-471A-BC9C-1633ECDE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1641"/>
            <a:ext cx="8442960" cy="4247524"/>
          </a:xfrm>
        </p:spPr>
        <p:txBody>
          <a:bodyPr>
            <a:normAutofit/>
          </a:bodyPr>
          <a:lstStyle/>
          <a:p>
            <a:r>
              <a:rPr lang="en-US" dirty="0"/>
              <a:t>Technical guidance addressing EWAR, case detection, case investigation, testing &amp; contact tracing</a:t>
            </a:r>
          </a:p>
          <a:p>
            <a:endParaRPr lang="en-US" dirty="0"/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dirty="0"/>
              <a:t>Interim Guidance on Scaling-up COVID-19 Outbreak in Readiness and Response Operations in Camps and Camp-like Settings (jointly developed by IFRC, IOM, UNHCR and WHO)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dirty="0"/>
              <a:t>Interim Guidance on Public Health and Social Measures for COVID-19 Preparedness and Response Operations in Low Capacity and Humanitarian Settings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98864-D55B-4B40-9500-F5A67D7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23A8C-AC29-4998-9C22-D54B4907AA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1150521"/>
            <a:ext cx="3139440" cy="2461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A27A0-14EB-4CE5-A58A-292CA2BA33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3611880"/>
            <a:ext cx="313944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4038-DB08-4072-9A6A-8F11A4F1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Situation in humanitarian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2F0A-813E-4574-A453-C0B07DBD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9632"/>
            <a:ext cx="12046226" cy="14137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Support to humanitarian settings with EWARS-in-a-Box</a:t>
            </a:r>
          </a:p>
          <a:p>
            <a:pPr marL="400050" lvl="1" indent="0">
              <a:buNone/>
            </a:pPr>
            <a:r>
              <a:rPr lang="en-US" dirty="0"/>
              <a:t>Enhancement features around COVID-19 alerts from the field, automated COVID-19 daily dashboard</a:t>
            </a:r>
          </a:p>
          <a:p>
            <a:r>
              <a:rPr lang="en-US" dirty="0"/>
              <a:t>Surveillance webinars targeting HCCs and health partners - COVID-19 EWAR and surveillance Webinar for Health Cluster Coordinators on 30/April, READY initiative - planned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CF399-B8A1-4F68-A9A9-6A7A3BD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5AF9D-3EEF-4C55-AE8A-19405AA310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3422"/>
            <a:ext cx="4823791" cy="4184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DE68C-9BBA-42C9-8229-13B014CB4C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702" y="2745430"/>
            <a:ext cx="7424298" cy="40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8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458E-2171-47A2-921F-0E35D815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regular reporting mechanisms are in place…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2FA3-1F95-462F-8BFE-47DF6744B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1641"/>
            <a:ext cx="10972800" cy="47945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Country cluster regular reporting to Global Health Cluster Dashboard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6A2F-F7EC-408D-99FD-14E829C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96AD8-9CA3-4DE5-A59B-59965D0DCF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5760"/>
            <a:ext cx="12192000" cy="47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6EA8-2837-4352-A974-FD4DBFA5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detection and reporting in humanitarian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A9F8C-CF77-47CA-A650-48B4EDCA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1" y="1331640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3442B-7DCF-457D-820F-0959FA4E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28 May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F6AC9-296D-4F7E-883A-0207FD65E429}"/>
              </a:ext>
            </a:extLst>
          </p:cNvPr>
          <p:cNvSpPr/>
          <p:nvPr/>
        </p:nvSpPr>
        <p:spPr>
          <a:xfrm>
            <a:off x="1241789" y="1490668"/>
            <a:ext cx="172278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Rumors from the community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9B030-84CD-4E12-A98A-CB4DFC322C75}"/>
              </a:ext>
            </a:extLst>
          </p:cNvPr>
          <p:cNvSpPr/>
          <p:nvPr/>
        </p:nvSpPr>
        <p:spPr>
          <a:xfrm>
            <a:off x="3417839" y="1490668"/>
            <a:ext cx="22926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Alerts from Community Health Volunteers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F15DA-9AFE-45EE-80C8-5F1F265FBCFA}"/>
              </a:ext>
            </a:extLst>
          </p:cNvPr>
          <p:cNvSpPr/>
          <p:nvPr/>
        </p:nvSpPr>
        <p:spPr>
          <a:xfrm>
            <a:off x="6163735" y="1495655"/>
            <a:ext cx="200107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Alerts from Community Health Workers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41175-8A2D-482B-B781-2C49C3DB005F}"/>
              </a:ext>
            </a:extLst>
          </p:cNvPr>
          <p:cNvSpPr/>
          <p:nvPr/>
        </p:nvSpPr>
        <p:spPr>
          <a:xfrm>
            <a:off x="4073694" y="2574069"/>
            <a:ext cx="3193774" cy="1109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Verification </a:t>
            </a:r>
          </a:p>
          <a:p>
            <a:pPr algn="ctr"/>
            <a:r>
              <a:rPr lang="en-US" dirty="0"/>
              <a:t>Suspected case of COVID-19?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29A00-FAF0-4644-83CC-C0ABD7813214}"/>
              </a:ext>
            </a:extLst>
          </p:cNvPr>
          <p:cNvSpPr/>
          <p:nvPr/>
        </p:nvSpPr>
        <p:spPr>
          <a:xfrm>
            <a:off x="4073694" y="3822373"/>
            <a:ext cx="319377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Confirmatory Testing</a:t>
            </a:r>
          </a:p>
          <a:p>
            <a:pPr algn="ctr"/>
            <a:r>
              <a:rPr lang="en-US" dirty="0"/>
              <a:t>Confirmed case?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7A4CB-95D6-4571-8C67-DDDCE04122AE}"/>
              </a:ext>
            </a:extLst>
          </p:cNvPr>
          <p:cNvSpPr/>
          <p:nvPr/>
        </p:nvSpPr>
        <p:spPr>
          <a:xfrm>
            <a:off x="8618082" y="1495655"/>
            <a:ext cx="224906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Alerts from PHCCs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4EBB81-F7B6-48CB-A42B-B2421861AE4D}"/>
              </a:ext>
            </a:extLst>
          </p:cNvPr>
          <p:cNvSpPr/>
          <p:nvPr/>
        </p:nvSpPr>
        <p:spPr>
          <a:xfrm>
            <a:off x="1388349" y="4843476"/>
            <a:ext cx="229262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Report to WHO at national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96E76A-2A3B-4BC3-BFEE-AD9214C204AA}"/>
              </a:ext>
            </a:extLst>
          </p:cNvPr>
          <p:cNvSpPr/>
          <p:nvPr/>
        </p:nvSpPr>
        <p:spPr>
          <a:xfrm>
            <a:off x="4073695" y="4843476"/>
            <a:ext cx="319377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Report to WHO at Regional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5B08BA-975A-40A5-836F-E734A5C2BD0B}"/>
              </a:ext>
            </a:extLst>
          </p:cNvPr>
          <p:cNvSpPr/>
          <p:nvPr/>
        </p:nvSpPr>
        <p:spPr>
          <a:xfrm>
            <a:off x="7671660" y="4843476"/>
            <a:ext cx="292296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Report to WHO HQ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0864D2-E0DA-41F7-93DE-3F88F199EB04}"/>
              </a:ext>
            </a:extLst>
          </p:cNvPr>
          <p:cNvCxnSpPr>
            <a:cxnSpLocks/>
          </p:cNvCxnSpPr>
          <p:nvPr/>
        </p:nvCxnSpPr>
        <p:spPr>
          <a:xfrm>
            <a:off x="2014330" y="2574069"/>
            <a:ext cx="1666646" cy="513688"/>
          </a:xfrm>
          <a:prstGeom prst="straightConnector1">
            <a:avLst/>
          </a:prstGeom>
          <a:ln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DA15F2-7825-4DB9-83C8-9698E75471FA}"/>
              </a:ext>
            </a:extLst>
          </p:cNvPr>
          <p:cNvCxnSpPr>
            <a:cxnSpLocks/>
          </p:cNvCxnSpPr>
          <p:nvPr/>
        </p:nvCxnSpPr>
        <p:spPr>
          <a:xfrm flipH="1">
            <a:off x="7671661" y="2574069"/>
            <a:ext cx="1021765" cy="42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F0E37A-FE89-451A-BC5B-ADABF5A1675C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5670581" y="3683970"/>
            <a:ext cx="0" cy="138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84ABB7-3D47-4553-A8C6-753FCBE58062}"/>
              </a:ext>
            </a:extLst>
          </p:cNvPr>
          <p:cNvCxnSpPr>
            <a:cxnSpLocks/>
          </p:cNvCxnSpPr>
          <p:nvPr/>
        </p:nvCxnSpPr>
        <p:spPr>
          <a:xfrm flipH="1">
            <a:off x="3706131" y="4605325"/>
            <a:ext cx="301544" cy="29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FAF2F4-52E4-46C8-A7E8-D5C6EDC106C0}"/>
              </a:ext>
            </a:extLst>
          </p:cNvPr>
          <p:cNvCxnSpPr>
            <a:cxnSpLocks/>
          </p:cNvCxnSpPr>
          <p:nvPr/>
        </p:nvCxnSpPr>
        <p:spPr>
          <a:xfrm>
            <a:off x="3805522" y="5327374"/>
            <a:ext cx="268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E85824-10F3-4ADF-BC41-4F505E16A78F}"/>
              </a:ext>
            </a:extLst>
          </p:cNvPr>
          <p:cNvCxnSpPr>
            <a:cxnSpLocks/>
          </p:cNvCxnSpPr>
          <p:nvPr/>
        </p:nvCxnSpPr>
        <p:spPr>
          <a:xfrm>
            <a:off x="7403488" y="5347252"/>
            <a:ext cx="268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51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ola DRC Epi data pack for 20181024.pptx" id="{2A3BAF0F-2BAE-450F-B6CB-A5696C872F8D}" vid="{76720631-9E58-44E3-9FA4-E7B6B3AD6E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B469E7A-6991-42AC-B544-FA63EEF65937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B33F0B292F044865AC5360FB5C193" ma:contentTypeVersion="13" ma:contentTypeDescription="Create a new document." ma:contentTypeScope="" ma:versionID="aa90f4593ed4e656b274240fac980659">
  <xsd:schema xmlns:xsd="http://www.w3.org/2001/XMLSchema" xmlns:xs="http://www.w3.org/2001/XMLSchema" xmlns:p="http://schemas.microsoft.com/office/2006/metadata/properties" xmlns:ns3="0b20a213-df17-4e56-abb9-25e675dfe243" xmlns:ns4="50abfce2-7de5-4274-91db-6f247c946576" targetNamespace="http://schemas.microsoft.com/office/2006/metadata/properties" ma:root="true" ma:fieldsID="1733fc86e29653e113f8050780f0f03c" ns3:_="" ns4:_="">
    <xsd:import namespace="0b20a213-df17-4e56-abb9-25e675dfe243"/>
    <xsd:import namespace="50abfce2-7de5-4274-91db-6f247c9465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0a213-df17-4e56-abb9-25e675dfe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bfce2-7de5-4274-91db-6f247c9465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99612-6C01-451F-9658-F5D8098BD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67EFA-E967-4D15-A0D7-9DCE17AD53D5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50abfce2-7de5-4274-91db-6f247c946576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0b20a213-df17-4e56-abb9-25e675dfe24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1000E4-E66C-4A65-9D18-04A4CCEE2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20a213-df17-4e56-abb9-25e675dfe243"/>
    <ds:schemaRef ds:uri="50abfce2-7de5-4274-91db-6f247c9465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30745</TotalTime>
  <Words>668</Words>
  <Application>Microsoft Macintosh PowerPoint</Application>
  <PresentationFormat>Widescreen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Leelawadee</vt:lpstr>
      <vt:lpstr>Segoe Condensed</vt:lpstr>
      <vt:lpstr>Wingdings</vt:lpstr>
      <vt:lpstr>1_Office Theme</vt:lpstr>
      <vt:lpstr>Covid-19 in Humanitarian Settings</vt:lpstr>
      <vt:lpstr>COVID-19 in Humanitarian settings</vt:lpstr>
      <vt:lpstr>COVID-19 in Humanitarian settings </vt:lpstr>
      <vt:lpstr>COVID-19 in Humanitarian settings – data as of 27 .05.2020</vt:lpstr>
      <vt:lpstr>COVID-19 Situation in humanitarian settings – GHC Survey findings</vt:lpstr>
      <vt:lpstr>COVID-19 Situation in humanitarian settings</vt:lpstr>
      <vt:lpstr>COVID-19 Situation in humanitarian settings</vt:lpstr>
      <vt:lpstr>What regular reporting mechanisms are in place…</vt:lpstr>
      <vt:lpstr>Case detection and reporting in humanitarian settings</vt:lpstr>
      <vt:lpstr>COVID-19 Situation in humanitarian settings</vt:lpstr>
      <vt:lpstr>Reporting of COVID-19 among refugees, migrants ..</vt:lpstr>
      <vt:lpstr>COVID-19 Situation in humanitarian settings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 data pack: EVD, Kivu &amp; Ituri provinces, DRC</dc:title>
  <dc:creator>CROWE, Madeleine Frances</dc:creator>
  <cp:lastModifiedBy>Makieba Duff</cp:lastModifiedBy>
  <cp:revision>2275</cp:revision>
  <cp:lastPrinted>2019-11-26T07:56:00Z</cp:lastPrinted>
  <dcterms:created xsi:type="dcterms:W3CDTF">2018-11-01T08:49:21Z</dcterms:created>
  <dcterms:modified xsi:type="dcterms:W3CDTF">2020-06-05T15:59:09Z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0x01010032EB33F0B292F044865AC5360FB5C193</vt:lpwstr>
  </property>
</Properties>
</file>